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handoutMasterIdLst>
    <p:handoutMasterId r:id="rId17"/>
  </p:handoutMasterIdLst>
  <p:sldIdLst>
    <p:sldId id="262" r:id="rId3"/>
    <p:sldId id="270" r:id="rId4"/>
    <p:sldId id="256" r:id="rId5"/>
    <p:sldId id="301" r:id="rId6"/>
    <p:sldId id="300" r:id="rId7"/>
    <p:sldId id="288" r:id="rId8"/>
    <p:sldId id="271" r:id="rId9"/>
    <p:sldId id="294" r:id="rId10"/>
    <p:sldId id="289" r:id="rId11"/>
    <p:sldId id="290" r:id="rId12"/>
    <p:sldId id="272" r:id="rId13"/>
    <p:sldId id="291" r:id="rId14"/>
    <p:sldId id="293" r:id="rId16"/>
  </p:sldIdLst>
  <p:sldSz cx="12192000" cy="6858000"/>
  <p:notesSz cx="6858000" cy="9144000"/>
  <p:embeddedFontLst>
    <p:embeddedFont>
      <p:font typeface="汉仪细等线简" panose="00020600040101010101" pitchFamily="49" charset="-122"/>
      <p:regular r:id="rId21"/>
    </p:embeddedFont>
    <p:embeddedFont>
      <p:font typeface="汉仪铁线黑-65简" panose="00020600040101010101" pitchFamily="18" charset="-122"/>
      <p:regular r:id="rId22"/>
    </p:embeddedFont>
    <p:embeddedFont>
      <p:font typeface="汉仪雅酷黑 65W" panose="020B0604020202020204" pitchFamily="34" charset="-122"/>
      <p:regular r:id="rId23"/>
    </p:embeddedFont>
    <p:embeddedFont>
      <p:font typeface="微软雅黑" panose="020B0503020204020204" charset="-122"/>
      <p:regular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16" userDrawn="1">
          <p15:clr>
            <a:srgbClr val="A4A3A4"/>
          </p15:clr>
        </p15:guide>
        <p15:guide id="2" pos="37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C9CF"/>
    <a:srgbClr val="DEA185"/>
    <a:srgbClr val="FFF8F0"/>
    <a:srgbClr val="EEC8BD"/>
    <a:srgbClr val="DE9870"/>
    <a:srgbClr val="DCE9E5"/>
    <a:srgbClr val="F2F2F2"/>
    <a:srgbClr val="FFFD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376" y="68"/>
      </p:cViewPr>
      <p:guideLst>
        <p:guide orient="horz" pos="2216"/>
        <p:guide pos="37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24.xml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细等线简" panose="00020600040101010101" pitchFamily="49" charset="-122"/>
              <a:ea typeface="汉仪细等线简" panose="00020600040101010101" pitchFamily="49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汉仪细等线简" panose="00020600040101010101" pitchFamily="49" charset="-122"/>
              </a:rPr>
            </a:fld>
            <a:endParaRPr lang="zh-CN" altLang="en-US">
              <a:latin typeface="汉仪细等线简" panose="00020600040101010101" pitchFamily="49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细等线简" panose="00020600040101010101" pitchFamily="49" charset="-122"/>
              <a:ea typeface="汉仪细等线简" panose="00020600040101010101" pitchFamily="49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汉仪细等线简" panose="00020600040101010101" pitchFamily="49" charset="-122"/>
              </a:rPr>
            </a:fld>
            <a:endParaRPr lang="zh-CN" altLang="en-US">
              <a:latin typeface="汉仪细等线简" panose="00020600040101010101" pitchFamily="49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细等线简" panose="00020600040101010101" pitchFamily="49" charset="-122"/>
                <a:ea typeface="汉仪细等线简" panose="0002060004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细等线简" panose="00020600040101010101" pitchFamily="49" charset="-122"/>
                <a:ea typeface="汉仪细等线简" panose="00020600040101010101" pitchFamily="49" charset="-122"/>
              </a:defRPr>
            </a:lvl1pPr>
          </a:lstStyle>
          <a:p>
            <a:fld id="{5F362700-B9F8-4205-A5A9-6209C93732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细等线简" panose="00020600040101010101" pitchFamily="49" charset="-122"/>
                <a:ea typeface="汉仪细等线简" panose="0002060004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细等线简" panose="00020600040101010101" pitchFamily="49" charset="-122"/>
                <a:ea typeface="汉仪细等线简" panose="00020600040101010101" pitchFamily="49" charset="-122"/>
              </a:defRPr>
            </a:lvl1pPr>
          </a:lstStyle>
          <a:p>
            <a:fld id="{A13C061B-0BA2-4575-B5FC-15867CA154C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细等线简" panose="00020600040101010101" pitchFamily="49" charset="-122"/>
        <a:ea typeface="汉仪细等线简" panose="00020600040101010101" pitchFamily="49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细等线简" panose="00020600040101010101" pitchFamily="49" charset="-122"/>
        <a:ea typeface="汉仪细等线简" panose="00020600040101010101" pitchFamily="49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细等线简" panose="00020600040101010101" pitchFamily="49" charset="-122"/>
        <a:ea typeface="汉仪细等线简" panose="00020600040101010101" pitchFamily="49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细等线简" panose="00020600040101010101" pitchFamily="49" charset="-122"/>
        <a:ea typeface="汉仪细等线简" panose="00020600040101010101" pitchFamily="49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细等线简" panose="00020600040101010101" pitchFamily="49" charset="-122"/>
        <a:ea typeface="汉仪细等线简" panose="00020600040101010101" pitchFamily="49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汉仪细等线简" panose="0002060004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汉仪细等线简" panose="0002060004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汉仪细等线简" panose="0002060004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汉仪细等线简" panose="00020600040101010101" pitchFamily="49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汉仪细等线简" panose="00020600040101010101" pitchFamily="49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汉仪细等线简" panose="00020600040101010101" pitchFamily="49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汉仪细等线简" panose="00020600040101010101" pitchFamily="49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细等线简" panose="00020600040101010101" pitchFamily="49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细等线简" panose="00020600040101010101" pitchFamily="49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tags" Target="../tags/tag20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image" Target="../media/image16.png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tags" Target="../tags/tag21.xml"/><Relationship Id="rId2" Type="http://schemas.openxmlformats.org/officeDocument/2006/relationships/image" Target="../media/image3.jpe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8.png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tags" Target="../tags/tag22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2.png"/><Relationship Id="rId3" Type="http://schemas.openxmlformats.org/officeDocument/2006/relationships/tags" Target="../tags/tag23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tags" Target="../tags/tag1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4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5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tags" Target="../tags/tag16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7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tags" Target="../tags/tag18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tags" Target="../tags/tag19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5081073" y="4184457"/>
            <a:ext cx="2036845" cy="359821"/>
          </a:xfrm>
          <a:prstGeom prst="roundRect">
            <a:avLst>
              <a:gd name="adj" fmla="val 50000"/>
            </a:avLst>
          </a:prstGeom>
          <a:solidFill>
            <a:srgbClr val="DE987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DE9870"/>
              </a:solidFill>
              <a:effectLst/>
              <a:uLnTx/>
              <a:uFillTx/>
              <a:latin typeface="汉仪铁线黑-65简" panose="00020600040101010101" pitchFamily="18" charset="-122"/>
              <a:ea typeface="汉仪铁线黑-65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296117" y="4220134"/>
            <a:ext cx="155927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FFF8F0"/>
                </a:solidFill>
                <a:effectLst/>
                <a:uLnTx/>
                <a:uFillTx/>
                <a:latin typeface="汉仪铁线黑-65简" panose="00020600040101010101" pitchFamily="18" charset="-122"/>
                <a:ea typeface="汉仪铁线黑-65简" panose="00020600040101010101" pitchFamily="18" charset="-122"/>
                <a:cs typeface="+mn-ea"/>
                <a:sym typeface="+mn-lt"/>
              </a:rPr>
              <a:t>LET’S START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rgbClr val="FFF8F0"/>
              </a:solidFill>
              <a:effectLst/>
              <a:uLnTx/>
              <a:uFillTx/>
              <a:latin typeface="汉仪铁线黑-65简" panose="00020600040101010101" pitchFamily="18" charset="-122"/>
              <a:ea typeface="汉仪铁线黑-65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78982" y="2205918"/>
            <a:ext cx="619354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9</a:t>
            </a:r>
            <a:r>
              <a:rPr lang="zh-CN" altLang="en-US" sz="48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、</a:t>
            </a:r>
            <a:r>
              <a:rPr lang="en-US" altLang="zh-CN" sz="48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Policy Gradient</a:t>
            </a:r>
            <a:endParaRPr lang="en-US" altLang="zh-CN" sz="4800" dirty="0" smtClean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 b="60912"/>
          <a:stretch>
            <a:fillRect/>
          </a:stretch>
        </p:blipFill>
        <p:spPr>
          <a:xfrm rot="10800000" flipV="1">
            <a:off x="-2" y="0"/>
            <a:ext cx="2041304" cy="1193533"/>
          </a:xfrm>
          <a:prstGeom prst="rect">
            <a:avLst/>
          </a:prstGeom>
          <a:solidFill>
            <a:srgbClr val="DCE9E5"/>
          </a:solidFill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2" t="55158"/>
          <a:stretch>
            <a:fillRect/>
          </a:stretch>
        </p:blipFill>
        <p:spPr>
          <a:xfrm>
            <a:off x="10222029" y="4882878"/>
            <a:ext cx="1969970" cy="1975122"/>
          </a:xfrm>
          <a:prstGeom prst="rect">
            <a:avLst/>
          </a:prstGeom>
        </p:spPr>
      </p:pic>
      <p:sp>
        <p:nvSpPr>
          <p:cNvPr id="14" name="PA_文本框 2"/>
          <p:cNvSpPr txBox="1"/>
          <p:nvPr>
            <p:custDataLst>
              <p:tags r:id="rId3"/>
            </p:custDataLst>
          </p:nvPr>
        </p:nvSpPr>
        <p:spPr>
          <a:xfrm>
            <a:off x="802005" y="282575"/>
            <a:ext cx="8865235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各种工具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——utils.write_excel()</a:t>
            </a:r>
            <a:endParaRPr lang="en-US" altLang="zh-CN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11" name="1"/>
          <p:cNvSpPr txBox="1">
            <a:spLocks noChangeArrowheads="1"/>
          </p:cNvSpPr>
          <p:nvPr/>
        </p:nvSpPr>
        <p:spPr bwMode="auto">
          <a:xfrm>
            <a:off x="1486194" y="3355565"/>
            <a:ext cx="2657853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just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尝试过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neu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735" y="1754505"/>
            <a:ext cx="5724525" cy="23526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9435" y="1016635"/>
            <a:ext cx="6234430" cy="5582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 b="60912"/>
          <a:stretch>
            <a:fillRect/>
          </a:stretch>
        </p:blipFill>
        <p:spPr>
          <a:xfrm rot="10800000" flipV="1">
            <a:off x="-2" y="0"/>
            <a:ext cx="2041304" cy="1193533"/>
          </a:xfrm>
          <a:prstGeom prst="rect">
            <a:avLst/>
          </a:prstGeom>
          <a:solidFill>
            <a:srgbClr val="DCE9E5"/>
          </a:solidFill>
        </p:spPr>
      </p:pic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2" t="55158"/>
          <a:stretch>
            <a:fillRect/>
          </a:stretch>
        </p:blipFill>
        <p:spPr>
          <a:xfrm>
            <a:off x="10222029" y="4882878"/>
            <a:ext cx="1969970" cy="1975122"/>
          </a:xfrm>
          <a:prstGeom prst="rect">
            <a:avLst/>
          </a:prstGeom>
        </p:spPr>
      </p:pic>
      <p:sp>
        <p:nvSpPr>
          <p:cNvPr id="26" name="PA_文本框 2"/>
          <p:cNvSpPr txBox="1"/>
          <p:nvPr>
            <p:custDataLst>
              <p:tags r:id="rId3"/>
            </p:custDataLst>
          </p:nvPr>
        </p:nvSpPr>
        <p:spPr>
          <a:xfrm>
            <a:off x="801963" y="282881"/>
            <a:ext cx="2874887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 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概述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PG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算法</a:t>
            </a:r>
            <a:endParaRPr lang="zh-CN" altLang="en-US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1255" y="5800090"/>
            <a:ext cx="3381375" cy="7143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895" y="2529205"/>
            <a:ext cx="5895975" cy="8667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300" y="1071880"/>
            <a:ext cx="5210175" cy="14573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32915" y="5800090"/>
            <a:ext cx="425386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neural-with-softmax</a:t>
            </a:r>
            <a:endParaRPr lang="en-US" altLang="zh-CN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56310" y="4373880"/>
            <a:ext cx="632079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tabular-without-softmax</a:t>
            </a:r>
            <a:endParaRPr lang="en-US" altLang="zh-CN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4475" y="3395980"/>
            <a:ext cx="4238625" cy="9715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31255" y="4471670"/>
            <a:ext cx="1828800" cy="48577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1255" y="5021580"/>
            <a:ext cx="3381375" cy="714375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1570990" y="5071110"/>
            <a:ext cx="461073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tabular-with-softmax</a:t>
            </a:r>
            <a:endParaRPr lang="en-US" altLang="zh-CN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8310245" y="5197475"/>
            <a:ext cx="716280" cy="26035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8502650" y="5424170"/>
            <a:ext cx="707390" cy="43815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00" name="图片 99"/>
          <p:cNvPicPr/>
          <p:nvPr/>
        </p:nvPicPr>
        <p:blipFill>
          <a:blip r:embed="rId9"/>
          <a:stretch>
            <a:fillRect/>
          </a:stretch>
        </p:blipFill>
        <p:spPr>
          <a:xfrm>
            <a:off x="7277100" y="282575"/>
            <a:ext cx="4355465" cy="38963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 b="60912"/>
          <a:stretch>
            <a:fillRect/>
          </a:stretch>
        </p:blipFill>
        <p:spPr>
          <a:xfrm rot="10800000" flipV="1">
            <a:off x="-2" y="0"/>
            <a:ext cx="2041304" cy="1193533"/>
          </a:xfrm>
          <a:prstGeom prst="rect">
            <a:avLst/>
          </a:prstGeom>
          <a:solidFill>
            <a:srgbClr val="DCE9E5"/>
          </a:solidFill>
        </p:spPr>
      </p:pic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2" t="55158"/>
          <a:stretch>
            <a:fillRect/>
          </a:stretch>
        </p:blipFill>
        <p:spPr>
          <a:xfrm>
            <a:off x="10222029" y="4882878"/>
            <a:ext cx="1969970" cy="1975122"/>
          </a:xfrm>
          <a:prstGeom prst="rect">
            <a:avLst/>
          </a:prstGeom>
        </p:spPr>
      </p:pic>
      <p:sp>
        <p:nvSpPr>
          <p:cNvPr id="26" name="PA_文本框 2"/>
          <p:cNvSpPr txBox="1"/>
          <p:nvPr>
            <p:custDataLst>
              <p:tags r:id="rId3"/>
            </p:custDataLst>
          </p:nvPr>
        </p:nvSpPr>
        <p:spPr>
          <a:xfrm>
            <a:off x="801963" y="282881"/>
            <a:ext cx="2874887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 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概述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PG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算法</a:t>
            </a:r>
            <a:endParaRPr lang="zh-CN" altLang="en-US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705" y="2529205"/>
            <a:ext cx="5895975" cy="8667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110" y="1071880"/>
            <a:ext cx="5210175" cy="14573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1775" y="3395980"/>
            <a:ext cx="4238625" cy="971550"/>
          </a:xfrm>
          <a:prstGeom prst="rect">
            <a:avLst/>
          </a:prstGeom>
        </p:spPr>
      </p:pic>
      <p:sp>
        <p:nvSpPr>
          <p:cNvPr id="2" name="圆角矩形 1"/>
          <p:cNvSpPr/>
          <p:nvPr/>
        </p:nvSpPr>
        <p:spPr>
          <a:xfrm>
            <a:off x="2771140" y="3362960"/>
            <a:ext cx="4239895" cy="969645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" name="直接箭头连接符 2"/>
          <p:cNvCxnSpPr/>
          <p:nvPr/>
        </p:nvCxnSpPr>
        <p:spPr>
          <a:xfrm flipH="1">
            <a:off x="6580505" y="3677285"/>
            <a:ext cx="855980" cy="4191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936865" y="1071880"/>
            <a:ext cx="3700780" cy="41694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前期：探索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拉满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r>
              <a:rPr lang="en-US" altLang="zh-CN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      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前期一直探索不到最优解，就会疯狂惩罚自己，导致疯狂探索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我们假设</a:t>
            </a:r>
            <a:r>
              <a:rPr lang="en-US" altLang="zh-CN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“→←”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概率为</a:t>
            </a:r>
            <a:r>
              <a:rPr lang="en-US" altLang="zh-CN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100%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的情况，此时这两个策略的惩罚各是</a:t>
            </a:r>
            <a:r>
              <a:rPr lang="en-US" altLang="zh-CN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25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。那么此时就会把这个</a:t>
            </a:r>
            <a:r>
              <a:rPr lang="en-US" altLang="zh-CN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100%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的策略进行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惩罚。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如果采取了小概率的某个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动作，导致奖励变好，那么就大幅度增加这个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动作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34645" y="4627245"/>
            <a:ext cx="7498715" cy="19888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后期：利用拉满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r>
              <a:rPr lang="en-US" altLang="zh-CN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PG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算法是一个从后往前更新的算法，只有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最靠近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r>
              <a:rPr lang="en-US" altLang="zh-CN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targetArea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的</a:t>
            </a:r>
            <a:r>
              <a:rPr lang="en-US" altLang="zh-CN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state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更新好了，才会把奖励反向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传播回去，而一个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区域一旦训好，那么那个地方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就会持续产生正向奖励，不断得往那个方向收敛（因为别的小概率会随着收敛逐渐趋于</a:t>
            </a:r>
            <a:r>
              <a:rPr lang="en-US" altLang="zh-CN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0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）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2505" y="4380865"/>
            <a:ext cx="1522730" cy="14998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 b="60912"/>
          <a:stretch>
            <a:fillRect/>
          </a:stretch>
        </p:blipFill>
        <p:spPr>
          <a:xfrm rot="10800000" flipV="1">
            <a:off x="-2" y="0"/>
            <a:ext cx="2041304" cy="1193533"/>
          </a:xfrm>
          <a:prstGeom prst="rect">
            <a:avLst/>
          </a:prstGeom>
          <a:solidFill>
            <a:srgbClr val="DCE9E5"/>
          </a:solidFill>
        </p:spPr>
      </p:pic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2" t="55158"/>
          <a:stretch>
            <a:fillRect/>
          </a:stretch>
        </p:blipFill>
        <p:spPr>
          <a:xfrm>
            <a:off x="10222029" y="4882878"/>
            <a:ext cx="1969970" cy="1975122"/>
          </a:xfrm>
          <a:prstGeom prst="rect">
            <a:avLst/>
          </a:prstGeom>
        </p:spPr>
      </p:pic>
      <p:sp>
        <p:nvSpPr>
          <p:cNvPr id="26" name="PA_文本框 2"/>
          <p:cNvSpPr txBox="1"/>
          <p:nvPr>
            <p:custDataLst>
              <p:tags r:id="rId3"/>
            </p:custDataLst>
          </p:nvPr>
        </p:nvSpPr>
        <p:spPr>
          <a:xfrm>
            <a:off x="801963" y="282881"/>
            <a:ext cx="2874887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 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概述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PG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算法</a:t>
            </a:r>
            <a:endParaRPr lang="zh-CN" altLang="en-US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4340" y="2687320"/>
            <a:ext cx="3381375" cy="7143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16000" y="2687320"/>
            <a:ext cx="425386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neural-with-soft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max</a:t>
            </a:r>
            <a:endParaRPr lang="en-US" altLang="zh-CN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9395" y="1261110"/>
            <a:ext cx="632079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tabular-without-softmax</a:t>
            </a:r>
            <a:endParaRPr lang="en-US" altLang="zh-CN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4340" y="1358900"/>
            <a:ext cx="1828800" cy="48577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4340" y="1908810"/>
            <a:ext cx="3381375" cy="714375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854075" y="1958340"/>
            <a:ext cx="461073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tabular-with-soft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max</a:t>
            </a:r>
            <a:endParaRPr lang="en-US" altLang="zh-CN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7593330" y="2084705"/>
            <a:ext cx="716280" cy="26035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7785735" y="2311400"/>
            <a:ext cx="707390" cy="43815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9001760" y="1358900"/>
            <a:ext cx="1656715" cy="20421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4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✔</a:t>
            </a:r>
            <a:endParaRPr lang="zh-CN" alt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r>
              <a:rPr lang="zh-CN" altLang="en-US" sz="4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✔</a:t>
            </a:r>
            <a:endParaRPr lang="zh-CN" alt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  <a:p>
            <a:r>
              <a:rPr lang="zh-CN" altLang="en-US" sz="4400" dirty="0">
                <a:solidFill>
                  <a:srgbClr val="FF000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sym typeface="+mn-ea"/>
              </a:rPr>
              <a:t>❌</a:t>
            </a:r>
            <a:endParaRPr lang="zh-CN" altLang="en-US" sz="4400" dirty="0">
              <a:solidFill>
                <a:srgbClr val="FF000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97330" y="3658235"/>
            <a:ext cx="7886700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它现在的解是次次优的版本。我现在推测的是网格世界中状态太离散了，而神经网络它的泛化能力太强，会存在错误泛化的问题。也就是：假设一开始靠近目标周围的点已经收敛了，在此pretrained前提下进行reinforce，那么它会把已经收敛了的点发散掉，因为采集到那部分的几率太小了，而错误泛化的几率太高，导致其永远收敛不到最优解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在经典环境cartpole中是极容易收敛的，这应该是reinforce算法的固有缺陷了。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https://www.bilibili.com/video/BV12o4y197US?p=15</a:t>
            </a:r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 b="60912"/>
          <a:stretch>
            <a:fillRect/>
          </a:stretch>
        </p:blipFill>
        <p:spPr>
          <a:xfrm rot="10800000" flipV="1">
            <a:off x="-2" y="0"/>
            <a:ext cx="2041304" cy="1193533"/>
          </a:xfrm>
          <a:prstGeom prst="rect">
            <a:avLst/>
          </a:prstGeom>
          <a:solidFill>
            <a:srgbClr val="DCE9E5"/>
          </a:solidFill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2" t="55158"/>
          <a:stretch>
            <a:fillRect/>
          </a:stretch>
        </p:blipFill>
        <p:spPr>
          <a:xfrm>
            <a:off x="10222029" y="4882878"/>
            <a:ext cx="1969970" cy="1975122"/>
          </a:xfrm>
          <a:prstGeom prst="rect">
            <a:avLst/>
          </a:prstGeom>
        </p:spPr>
      </p:pic>
      <p:sp>
        <p:nvSpPr>
          <p:cNvPr id="18" name="PA_文本框 2"/>
          <p:cNvSpPr txBox="1"/>
          <p:nvPr>
            <p:custDataLst>
              <p:tags r:id="rId3"/>
            </p:custDataLst>
          </p:nvPr>
        </p:nvSpPr>
        <p:spPr>
          <a:xfrm>
            <a:off x="801963" y="282881"/>
            <a:ext cx="2874887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 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课程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代码</a:t>
            </a:r>
            <a:endParaRPr lang="zh-CN" altLang="en-US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rcRect t="8126"/>
          <a:stretch>
            <a:fillRect/>
          </a:stretch>
        </p:blipFill>
        <p:spPr>
          <a:xfrm>
            <a:off x="1219200" y="1193800"/>
            <a:ext cx="9753600" cy="44945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/>
          <a:stretch>
            <a:fillRect/>
          </a:stretch>
        </p:blipFill>
        <p:spPr>
          <a:xfrm rot="10800000">
            <a:off x="0" y="0"/>
            <a:ext cx="4584700" cy="6857999"/>
          </a:xfrm>
          <a:prstGeom prst="rect">
            <a:avLst/>
          </a:prstGeom>
          <a:solidFill>
            <a:srgbClr val="DCE9E5"/>
          </a:solidFill>
        </p:spPr>
      </p:pic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4763528" y="2370019"/>
            <a:ext cx="285351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PG</a:t>
            </a:r>
            <a:r>
              <a:rPr lang="zh-CN" altLang="en-US" sz="32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证明</a:t>
            </a:r>
            <a:endParaRPr lang="zh-CN" altLang="en-US" sz="3200" dirty="0" smtClean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9" name="椭圆 8"/>
          <p:cNvSpPr/>
          <p:nvPr>
            <p:custDataLst>
              <p:tags r:id="rId3"/>
            </p:custDataLst>
          </p:nvPr>
        </p:nvSpPr>
        <p:spPr>
          <a:xfrm>
            <a:off x="6244746" y="1021672"/>
            <a:ext cx="616018" cy="616018"/>
          </a:xfrm>
          <a:prstGeom prst="ellipse">
            <a:avLst/>
          </a:prstGeom>
          <a:solidFill>
            <a:srgbClr val="DCE9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E987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5410949" y="1095681"/>
            <a:ext cx="1558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壹</a:t>
            </a:r>
            <a:endParaRPr lang="zh-CN" altLang="en-US" sz="7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>
            <p:custDataLst>
              <p:tags r:id="rId5"/>
            </p:custDataLst>
          </p:nvPr>
        </p:nvSpPr>
        <p:spPr>
          <a:xfrm>
            <a:off x="9787524" y="1021672"/>
            <a:ext cx="616018" cy="616018"/>
          </a:xfrm>
          <a:prstGeom prst="ellipse">
            <a:avLst/>
          </a:prstGeom>
          <a:solidFill>
            <a:srgbClr val="DCE9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E9870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8953727" y="1095681"/>
            <a:ext cx="1558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贰</a:t>
            </a:r>
            <a:endParaRPr lang="zh-CN" altLang="en-US" sz="7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>
            <p:custDataLst>
              <p:tags r:id="rId7"/>
            </p:custDataLst>
          </p:nvPr>
        </p:nvSpPr>
        <p:spPr>
          <a:xfrm>
            <a:off x="4584700" y="5078095"/>
            <a:ext cx="298640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tabular Reinforce</a:t>
            </a:r>
            <a:endParaRPr lang="en-US" altLang="zh-CN" sz="3200" dirty="0" smtClean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17" name="椭圆 16"/>
          <p:cNvSpPr/>
          <p:nvPr>
            <p:custDataLst>
              <p:tags r:id="rId8"/>
            </p:custDataLst>
          </p:nvPr>
        </p:nvSpPr>
        <p:spPr>
          <a:xfrm>
            <a:off x="6244746" y="3729902"/>
            <a:ext cx="616018" cy="616018"/>
          </a:xfrm>
          <a:prstGeom prst="ellipse">
            <a:avLst/>
          </a:prstGeom>
          <a:solidFill>
            <a:srgbClr val="DCE9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E9870"/>
              </a:solidFill>
            </a:endParaRPr>
          </a:p>
        </p:txBody>
      </p:sp>
      <p:sp>
        <p:nvSpPr>
          <p:cNvPr id="18" name="文本框 17"/>
          <p:cNvSpPr txBox="1"/>
          <p:nvPr>
            <p:custDataLst>
              <p:tags r:id="rId9"/>
            </p:custDataLst>
          </p:nvPr>
        </p:nvSpPr>
        <p:spPr>
          <a:xfrm>
            <a:off x="5410949" y="3803911"/>
            <a:ext cx="1558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叁</a:t>
            </a:r>
            <a:endParaRPr lang="zh-CN" altLang="en-US" sz="7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>
            <p:custDataLst>
              <p:tags r:id="rId10"/>
            </p:custDataLst>
          </p:nvPr>
        </p:nvSpPr>
        <p:spPr>
          <a:xfrm>
            <a:off x="8306306" y="5078249"/>
            <a:ext cx="2853518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neural Reinforce</a:t>
            </a:r>
            <a:endParaRPr lang="en-US" altLang="zh-CN" sz="3200" dirty="0" smtClean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>
            <p:custDataLst>
              <p:tags r:id="rId11"/>
            </p:custDataLst>
          </p:nvPr>
        </p:nvSpPr>
        <p:spPr>
          <a:xfrm>
            <a:off x="9787524" y="3729902"/>
            <a:ext cx="616018" cy="616018"/>
          </a:xfrm>
          <a:prstGeom prst="ellipse">
            <a:avLst/>
          </a:prstGeom>
          <a:solidFill>
            <a:srgbClr val="DCE9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E9870"/>
              </a:solidFill>
            </a:endParaRPr>
          </a:p>
        </p:txBody>
      </p:sp>
      <p:sp>
        <p:nvSpPr>
          <p:cNvPr id="22" name="文本框 21"/>
          <p:cNvSpPr txBox="1"/>
          <p:nvPr>
            <p:custDataLst>
              <p:tags r:id="rId12"/>
            </p:custDataLst>
          </p:nvPr>
        </p:nvSpPr>
        <p:spPr>
          <a:xfrm>
            <a:off x="8953727" y="3803911"/>
            <a:ext cx="1558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肆</a:t>
            </a:r>
            <a:endParaRPr lang="zh-CN" altLang="en-US" sz="7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24" name="文本框 32"/>
          <p:cNvSpPr txBox="1"/>
          <p:nvPr/>
        </p:nvSpPr>
        <p:spPr>
          <a:xfrm>
            <a:off x="1863801" y="3930127"/>
            <a:ext cx="17423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6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CONTENTS</a:t>
            </a:r>
            <a:endParaRPr lang="en-US" altLang="zh-CN" sz="1600" dirty="0" smtClean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25" name="PA_文本框 2"/>
          <p:cNvSpPr txBox="1"/>
          <p:nvPr/>
        </p:nvSpPr>
        <p:spPr>
          <a:xfrm>
            <a:off x="1594457" y="2875802"/>
            <a:ext cx="2304029" cy="110799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6600" b="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目录</a:t>
            </a:r>
            <a:endParaRPr lang="en-US" sz="6600" b="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13"/>
            </p:custDataLst>
          </p:nvPr>
        </p:nvSpPr>
        <p:spPr>
          <a:xfrm>
            <a:off x="8306435" y="2369820"/>
            <a:ext cx="29864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各种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工具</a:t>
            </a:r>
            <a:endParaRPr lang="zh-CN" altLang="en-US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https://www.bilibili.com/video/BV12o4y197US?p=15</a:t>
            </a:r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 b="60912"/>
          <a:stretch>
            <a:fillRect/>
          </a:stretch>
        </p:blipFill>
        <p:spPr>
          <a:xfrm rot="10800000" flipV="1">
            <a:off x="-2" y="0"/>
            <a:ext cx="2041304" cy="1193533"/>
          </a:xfrm>
          <a:prstGeom prst="rect">
            <a:avLst/>
          </a:prstGeom>
          <a:solidFill>
            <a:srgbClr val="DCE9E5"/>
          </a:solidFill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2" t="55158"/>
          <a:stretch>
            <a:fillRect/>
          </a:stretch>
        </p:blipFill>
        <p:spPr>
          <a:xfrm>
            <a:off x="10222029" y="4882878"/>
            <a:ext cx="1969970" cy="1975122"/>
          </a:xfrm>
          <a:prstGeom prst="rect">
            <a:avLst/>
          </a:prstGeom>
        </p:spPr>
      </p:pic>
      <p:sp>
        <p:nvSpPr>
          <p:cNvPr id="18" name="PA_文本框 2"/>
          <p:cNvSpPr txBox="1"/>
          <p:nvPr>
            <p:custDataLst>
              <p:tags r:id="rId3"/>
            </p:custDataLst>
          </p:nvPr>
        </p:nvSpPr>
        <p:spPr>
          <a:xfrm>
            <a:off x="801963" y="282881"/>
            <a:ext cx="2874887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 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PG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证明</a:t>
            </a:r>
            <a:endParaRPr lang="zh-CN" altLang="en-US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</a:endParaRPr>
          </a:p>
        </p:txBody>
      </p:sp>
      <p:sp>
        <p:nvSpPr>
          <p:cNvPr id="8" name="1"/>
          <p:cNvSpPr txBox="1">
            <a:spLocks noChangeArrowheads="1"/>
          </p:cNvSpPr>
          <p:nvPr/>
        </p:nvSpPr>
        <p:spPr bwMode="auto">
          <a:xfrm>
            <a:off x="3932234" y="2619616"/>
            <a:ext cx="1700976" cy="1107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您的内容打在这，或者通过复制您的文本后，在此框中选择粘贴，并选择只保留文字。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10" name="1"/>
          <p:cNvSpPr txBox="1">
            <a:spLocks noChangeArrowheads="1"/>
          </p:cNvSpPr>
          <p:nvPr/>
        </p:nvSpPr>
        <p:spPr bwMode="auto">
          <a:xfrm>
            <a:off x="9187628" y="2619616"/>
            <a:ext cx="1700976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6" name="Oval 60"/>
          <p:cNvSpPr/>
          <p:nvPr/>
        </p:nvSpPr>
        <p:spPr>
          <a:xfrm>
            <a:off x="726333" y="2278944"/>
            <a:ext cx="2685121" cy="2685124"/>
          </a:xfrm>
          <a:prstGeom prst="ellipse">
            <a:avLst/>
          </a:prstGeom>
          <a:noFill/>
          <a:ln w="88900">
            <a:solidFill>
              <a:srgbClr val="DEA18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7" name="Oval 61"/>
          <p:cNvSpPr/>
          <p:nvPr/>
        </p:nvSpPr>
        <p:spPr>
          <a:xfrm>
            <a:off x="3411456" y="2278944"/>
            <a:ext cx="2685121" cy="2685124"/>
          </a:xfrm>
          <a:prstGeom prst="ellipse">
            <a:avLst/>
          </a:prstGeom>
          <a:noFill/>
          <a:ln w="88900">
            <a:solidFill>
              <a:srgbClr val="DEA18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9" name="Oval 62"/>
          <p:cNvSpPr/>
          <p:nvPr/>
        </p:nvSpPr>
        <p:spPr>
          <a:xfrm>
            <a:off x="6095422" y="2278944"/>
            <a:ext cx="2685121" cy="2685124"/>
          </a:xfrm>
          <a:prstGeom prst="ellipse">
            <a:avLst/>
          </a:prstGeom>
          <a:noFill/>
          <a:ln w="88900">
            <a:solidFill>
              <a:srgbClr val="DEA18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14" name="Oval 63"/>
          <p:cNvSpPr/>
          <p:nvPr/>
        </p:nvSpPr>
        <p:spPr>
          <a:xfrm>
            <a:off x="8780546" y="2278944"/>
            <a:ext cx="2685121" cy="2685124"/>
          </a:xfrm>
          <a:prstGeom prst="ellipse">
            <a:avLst/>
          </a:prstGeom>
          <a:noFill/>
          <a:ln w="88900">
            <a:solidFill>
              <a:srgbClr val="DEA18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15" name="Arc 64"/>
          <p:cNvSpPr/>
          <p:nvPr/>
        </p:nvSpPr>
        <p:spPr>
          <a:xfrm>
            <a:off x="727735" y="2280346"/>
            <a:ext cx="2682320" cy="2682321"/>
          </a:xfrm>
          <a:prstGeom prst="arc">
            <a:avLst>
              <a:gd name="adj1" fmla="val 10766207"/>
              <a:gd name="adj2" fmla="val 0"/>
            </a:avLst>
          </a:prstGeom>
          <a:ln w="88900" cap="rnd">
            <a:solidFill>
              <a:srgbClr val="B3C9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595" dirty="0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19" name="Arc 65"/>
          <p:cNvSpPr/>
          <p:nvPr/>
        </p:nvSpPr>
        <p:spPr>
          <a:xfrm rot="10800000">
            <a:off x="3412858" y="2280346"/>
            <a:ext cx="2682320" cy="2682321"/>
          </a:xfrm>
          <a:prstGeom prst="arc">
            <a:avLst>
              <a:gd name="adj1" fmla="val 10766207"/>
              <a:gd name="adj2" fmla="val 0"/>
            </a:avLst>
          </a:prstGeom>
          <a:ln w="88900" cap="rnd">
            <a:solidFill>
              <a:srgbClr val="B3C9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0" name="Arc 66"/>
          <p:cNvSpPr/>
          <p:nvPr/>
        </p:nvSpPr>
        <p:spPr>
          <a:xfrm>
            <a:off x="6096823" y="2280346"/>
            <a:ext cx="2682320" cy="2682321"/>
          </a:xfrm>
          <a:prstGeom prst="arc">
            <a:avLst>
              <a:gd name="adj1" fmla="val 10766207"/>
              <a:gd name="adj2" fmla="val 0"/>
            </a:avLst>
          </a:prstGeom>
          <a:ln w="88900" cap="rnd">
            <a:solidFill>
              <a:srgbClr val="B3C9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1" name="Arc 67"/>
          <p:cNvSpPr/>
          <p:nvPr/>
        </p:nvSpPr>
        <p:spPr>
          <a:xfrm rot="10800000">
            <a:off x="8781946" y="2280346"/>
            <a:ext cx="2682320" cy="2682321"/>
          </a:xfrm>
          <a:prstGeom prst="arc">
            <a:avLst>
              <a:gd name="adj1" fmla="val 10766207"/>
              <a:gd name="adj2" fmla="val 0"/>
            </a:avLst>
          </a:prstGeom>
          <a:ln w="88900" cap="rnd">
            <a:solidFill>
              <a:srgbClr val="B3C9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45" name="1"/>
          <p:cNvSpPr txBox="1">
            <a:spLocks noChangeArrowheads="1"/>
          </p:cNvSpPr>
          <p:nvPr/>
        </p:nvSpPr>
        <p:spPr bwMode="auto">
          <a:xfrm>
            <a:off x="1489355" y="2911744"/>
            <a:ext cx="118640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李宏毅</a:t>
            </a:r>
            <a:endParaRPr kumimoji="0" lang="zh-CN" altLang="en-US" sz="200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46" name="1"/>
          <p:cNvSpPr txBox="1">
            <a:spLocks noChangeArrowheads="1"/>
          </p:cNvSpPr>
          <p:nvPr/>
        </p:nvSpPr>
        <p:spPr bwMode="auto">
          <a:xfrm>
            <a:off x="1177110" y="3300225"/>
            <a:ext cx="1825083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https://www.bilibili.com/video/BV18r421j7S4?p=6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47" name="1"/>
          <p:cNvSpPr txBox="1">
            <a:spLocks noChangeArrowheads="1"/>
          </p:cNvSpPr>
          <p:nvPr/>
        </p:nvSpPr>
        <p:spPr bwMode="auto">
          <a:xfrm>
            <a:off x="4178711" y="2911744"/>
            <a:ext cx="118640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王树森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48" name="1"/>
          <p:cNvSpPr txBox="1">
            <a:spLocks noChangeArrowheads="1"/>
          </p:cNvSpPr>
          <p:nvPr/>
        </p:nvSpPr>
        <p:spPr bwMode="auto">
          <a:xfrm>
            <a:off x="3862656" y="3222755"/>
            <a:ext cx="1825083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https://www.bilibili.com/video/BV12o4y197US?p=3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49" name="1"/>
          <p:cNvSpPr txBox="1">
            <a:spLocks noChangeArrowheads="1"/>
          </p:cNvSpPr>
          <p:nvPr/>
        </p:nvSpPr>
        <p:spPr bwMode="auto">
          <a:xfrm>
            <a:off x="6829564" y="2914654"/>
            <a:ext cx="118640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李科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51" name="1"/>
          <p:cNvSpPr txBox="1">
            <a:spLocks noChangeArrowheads="1"/>
          </p:cNvSpPr>
          <p:nvPr/>
        </p:nvSpPr>
        <p:spPr bwMode="auto">
          <a:xfrm>
            <a:off x="9557420" y="2914654"/>
            <a:ext cx="118640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赵世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钰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52" name="1"/>
          <p:cNvSpPr txBox="1">
            <a:spLocks noChangeArrowheads="1"/>
          </p:cNvSpPr>
          <p:nvPr/>
        </p:nvSpPr>
        <p:spPr bwMode="auto">
          <a:xfrm>
            <a:off x="9245175" y="3303135"/>
            <a:ext cx="1825083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https://www.bilibili.com/video/BV1sd4y167NS?p=45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2" name="1"/>
          <p:cNvSpPr txBox="1">
            <a:spLocks noChangeArrowheads="1"/>
          </p:cNvSpPr>
          <p:nvPr/>
        </p:nvSpPr>
        <p:spPr bwMode="auto">
          <a:xfrm>
            <a:off x="3846781" y="3776475"/>
            <a:ext cx="1825083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https://www.bilibili.com/video/BV12o4y197US?p=15</a:t>
            </a:r>
            <a:endParaRPr lang="zh-CN" altLang="en-US" sz="12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3" name="1"/>
          <p:cNvSpPr txBox="1">
            <a:spLocks noChangeArrowheads="1"/>
          </p:cNvSpPr>
          <p:nvPr/>
        </p:nvSpPr>
        <p:spPr bwMode="auto">
          <a:xfrm>
            <a:off x="3862656" y="4329560"/>
            <a:ext cx="1825083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https://www.bilibili.com/video/BV12o4y197US?p=16</a:t>
            </a:r>
            <a:endParaRPr lang="zh-CN" altLang="en-US" sz="12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4" name="1"/>
          <p:cNvSpPr txBox="1">
            <a:spLocks noChangeArrowheads="1"/>
          </p:cNvSpPr>
          <p:nvPr/>
        </p:nvSpPr>
        <p:spPr bwMode="auto">
          <a:xfrm>
            <a:off x="6548071" y="3300225"/>
            <a:ext cx="1825083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https://www.bilibili.com/video/BV1yv411i7xd?p=13</a:t>
            </a:r>
            <a:endParaRPr lang="zh-CN" altLang="en-US" sz="12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5" name="1"/>
          <p:cNvSpPr txBox="1">
            <a:spLocks noChangeArrowheads="1"/>
          </p:cNvSpPr>
          <p:nvPr/>
        </p:nvSpPr>
        <p:spPr bwMode="auto">
          <a:xfrm>
            <a:off x="6532196" y="3853945"/>
            <a:ext cx="1825083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https://www.bilibili.com/video/BV1yv411i7xd?p=1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4</a:t>
            </a:r>
            <a:endParaRPr lang="en-US" altLang="zh-CN" sz="12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6" name="1"/>
          <p:cNvSpPr txBox="1">
            <a:spLocks noChangeArrowheads="1"/>
          </p:cNvSpPr>
          <p:nvPr/>
        </p:nvSpPr>
        <p:spPr bwMode="auto">
          <a:xfrm>
            <a:off x="6548071" y="4407030"/>
            <a:ext cx="1825083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https://www.bilibili.com/video/BV1yv411i7xd?p=1</a:t>
            </a:r>
            <a:r>
              <a:rPr lang="en-US" altLang="zh-CN" sz="12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5</a:t>
            </a:r>
            <a:endParaRPr lang="en-US" altLang="zh-CN" sz="12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7" name="1"/>
          <p:cNvSpPr txBox="1">
            <a:spLocks noChangeArrowheads="1"/>
          </p:cNvSpPr>
          <p:nvPr/>
        </p:nvSpPr>
        <p:spPr bwMode="auto">
          <a:xfrm>
            <a:off x="9259145" y="4093075"/>
            <a:ext cx="1825083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https://www.bilibili.com/video/BV1sd4y167NS?p=4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9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8" name="1"/>
          <p:cNvSpPr txBox="1">
            <a:spLocks noChangeArrowheads="1"/>
          </p:cNvSpPr>
          <p:nvPr/>
        </p:nvSpPr>
        <p:spPr bwMode="auto">
          <a:xfrm>
            <a:off x="9201995" y="3856855"/>
            <a:ext cx="1825083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...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 b="60912"/>
          <a:stretch>
            <a:fillRect/>
          </a:stretch>
        </p:blipFill>
        <p:spPr>
          <a:xfrm rot="10800000" flipV="1">
            <a:off x="-2" y="0"/>
            <a:ext cx="2041304" cy="1193533"/>
          </a:xfrm>
          <a:prstGeom prst="rect">
            <a:avLst/>
          </a:prstGeom>
          <a:solidFill>
            <a:srgbClr val="DCE9E5"/>
          </a:solidFill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2" t="55158"/>
          <a:stretch>
            <a:fillRect/>
          </a:stretch>
        </p:blipFill>
        <p:spPr>
          <a:xfrm>
            <a:off x="10222029" y="4882878"/>
            <a:ext cx="1969970" cy="1975122"/>
          </a:xfrm>
          <a:prstGeom prst="rect">
            <a:avLst/>
          </a:prstGeom>
        </p:spPr>
      </p:pic>
      <p:sp>
        <p:nvSpPr>
          <p:cNvPr id="14" name="PA_文本框 2"/>
          <p:cNvSpPr txBox="1"/>
          <p:nvPr>
            <p:custDataLst>
              <p:tags r:id="rId3"/>
            </p:custDataLst>
          </p:nvPr>
        </p:nvSpPr>
        <p:spPr>
          <a:xfrm>
            <a:off x="802005" y="282575"/>
            <a:ext cx="8052435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各种工具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——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运行环境</a:t>
            </a:r>
            <a:endParaRPr lang="zh-CN" altLang="en-US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36345" y="2143125"/>
            <a:ext cx="9718675" cy="28530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400"/>
              <a:t>pip install -i https://pypi.tuna.tsinghua.edu.cn/simple gym==0.25.2</a:t>
            </a:r>
            <a:endParaRPr lang="zh-CN" altLang="en-US" sz="2400"/>
          </a:p>
          <a:p>
            <a:r>
              <a:rPr lang="zh-CN" altLang="en-US" sz="2400"/>
              <a:t>pip install -i https://pypi.tuna.tsinghua.edu.cn/simple pygame==2.5.2</a:t>
            </a:r>
            <a:endParaRPr lang="zh-CN" altLang="en-US" sz="2400"/>
          </a:p>
          <a:p>
            <a:r>
              <a:rPr lang="zh-CN" altLang="en-US" sz="2400"/>
              <a:t>pip install -i https://pypi.tuna.tsinghua.edu.cn/simple moviepy</a:t>
            </a:r>
            <a:endParaRPr lang="zh-CN" altLang="en-US" sz="2400"/>
          </a:p>
          <a:p>
            <a:r>
              <a:rPr lang="zh-CN" altLang="en-US" sz="2400"/>
              <a:t>pip install -i https://pypi.tuna.tsinghua.edu.cn/simple tqdm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 b="60912"/>
          <a:stretch>
            <a:fillRect/>
          </a:stretch>
        </p:blipFill>
        <p:spPr>
          <a:xfrm rot="10800000" flipV="1">
            <a:off x="-2" y="0"/>
            <a:ext cx="2041304" cy="1193533"/>
          </a:xfrm>
          <a:prstGeom prst="rect">
            <a:avLst/>
          </a:prstGeom>
          <a:solidFill>
            <a:srgbClr val="DCE9E5"/>
          </a:solidFill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2" t="55158"/>
          <a:stretch>
            <a:fillRect/>
          </a:stretch>
        </p:blipFill>
        <p:spPr>
          <a:xfrm>
            <a:off x="10222029" y="4882878"/>
            <a:ext cx="1969970" cy="1975122"/>
          </a:xfrm>
          <a:prstGeom prst="rect">
            <a:avLst/>
          </a:prstGeom>
        </p:spPr>
      </p:pic>
      <p:sp>
        <p:nvSpPr>
          <p:cNvPr id="14" name="PA_文本框 2"/>
          <p:cNvSpPr txBox="1"/>
          <p:nvPr>
            <p:custDataLst>
              <p:tags r:id="rId3"/>
            </p:custDataLst>
          </p:nvPr>
        </p:nvSpPr>
        <p:spPr>
          <a:xfrm>
            <a:off x="802005" y="282575"/>
            <a:ext cx="8052435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各种工具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——GridWorld_v5</a:t>
            </a:r>
            <a:endParaRPr lang="en-US" altLang="zh-CN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11" name="1"/>
          <p:cNvSpPr txBox="1">
            <a:spLocks noChangeArrowheads="1"/>
          </p:cNvSpPr>
          <p:nvPr/>
        </p:nvSpPr>
        <p:spPr bwMode="auto">
          <a:xfrm>
            <a:off x="1486194" y="3355565"/>
            <a:ext cx="2657853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just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尝试过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neu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" name="1"/>
          <p:cNvSpPr txBox="1">
            <a:spLocks noChangeArrowheads="1"/>
          </p:cNvSpPr>
          <p:nvPr/>
        </p:nvSpPr>
        <p:spPr bwMode="auto">
          <a:xfrm>
            <a:off x="3932234" y="2619616"/>
            <a:ext cx="1700976" cy="1107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您的内容打在这，或者通过复制您的文本后，在此框中选择粘贴，并选择只保留文字。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3" name="1"/>
          <p:cNvSpPr txBox="1">
            <a:spLocks noChangeArrowheads="1"/>
          </p:cNvSpPr>
          <p:nvPr/>
        </p:nvSpPr>
        <p:spPr bwMode="auto">
          <a:xfrm>
            <a:off x="9187628" y="2619616"/>
            <a:ext cx="1700976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6" name="Oval 60"/>
          <p:cNvSpPr/>
          <p:nvPr/>
        </p:nvSpPr>
        <p:spPr>
          <a:xfrm>
            <a:off x="726333" y="2278944"/>
            <a:ext cx="2685121" cy="2685124"/>
          </a:xfrm>
          <a:prstGeom prst="ellipse">
            <a:avLst/>
          </a:prstGeom>
          <a:noFill/>
          <a:ln w="88900">
            <a:solidFill>
              <a:srgbClr val="DEA18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4" name="Oval 61"/>
          <p:cNvSpPr/>
          <p:nvPr/>
        </p:nvSpPr>
        <p:spPr>
          <a:xfrm>
            <a:off x="3411456" y="2278944"/>
            <a:ext cx="2685121" cy="2685124"/>
          </a:xfrm>
          <a:prstGeom prst="ellipse">
            <a:avLst/>
          </a:prstGeom>
          <a:noFill/>
          <a:ln w="88900">
            <a:solidFill>
              <a:srgbClr val="DEA18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15" name="Oval 62"/>
          <p:cNvSpPr/>
          <p:nvPr/>
        </p:nvSpPr>
        <p:spPr>
          <a:xfrm>
            <a:off x="6095422" y="2278944"/>
            <a:ext cx="2685121" cy="2685124"/>
          </a:xfrm>
          <a:prstGeom prst="ellipse">
            <a:avLst/>
          </a:prstGeom>
          <a:noFill/>
          <a:ln w="88900">
            <a:solidFill>
              <a:srgbClr val="DEA18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16" name="Oval 63"/>
          <p:cNvSpPr/>
          <p:nvPr/>
        </p:nvSpPr>
        <p:spPr>
          <a:xfrm>
            <a:off x="8780546" y="2278944"/>
            <a:ext cx="2685121" cy="2685124"/>
          </a:xfrm>
          <a:prstGeom prst="ellipse">
            <a:avLst/>
          </a:prstGeom>
          <a:noFill/>
          <a:ln w="88900">
            <a:solidFill>
              <a:srgbClr val="DEA18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17" name="Arc 64"/>
          <p:cNvSpPr/>
          <p:nvPr/>
        </p:nvSpPr>
        <p:spPr>
          <a:xfrm>
            <a:off x="727735" y="2280346"/>
            <a:ext cx="2682320" cy="2682321"/>
          </a:xfrm>
          <a:prstGeom prst="arc">
            <a:avLst>
              <a:gd name="adj1" fmla="val 10766207"/>
              <a:gd name="adj2" fmla="val 0"/>
            </a:avLst>
          </a:prstGeom>
          <a:ln w="88900" cap="rnd">
            <a:solidFill>
              <a:srgbClr val="B3C9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595" dirty="0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19" name="Arc 65"/>
          <p:cNvSpPr/>
          <p:nvPr/>
        </p:nvSpPr>
        <p:spPr>
          <a:xfrm rot="10800000">
            <a:off x="3412858" y="2280346"/>
            <a:ext cx="2682320" cy="2682321"/>
          </a:xfrm>
          <a:prstGeom prst="arc">
            <a:avLst>
              <a:gd name="adj1" fmla="val 10766207"/>
              <a:gd name="adj2" fmla="val 0"/>
            </a:avLst>
          </a:prstGeom>
          <a:ln w="88900" cap="rnd">
            <a:solidFill>
              <a:srgbClr val="B3C9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0" name="Arc 66"/>
          <p:cNvSpPr/>
          <p:nvPr/>
        </p:nvSpPr>
        <p:spPr>
          <a:xfrm>
            <a:off x="6096823" y="2280346"/>
            <a:ext cx="2682320" cy="2682321"/>
          </a:xfrm>
          <a:prstGeom prst="arc">
            <a:avLst>
              <a:gd name="adj1" fmla="val 10766207"/>
              <a:gd name="adj2" fmla="val 0"/>
            </a:avLst>
          </a:prstGeom>
          <a:ln w="88900" cap="rnd">
            <a:solidFill>
              <a:srgbClr val="B3C9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21" name="Arc 67"/>
          <p:cNvSpPr/>
          <p:nvPr/>
        </p:nvSpPr>
        <p:spPr>
          <a:xfrm rot="10800000">
            <a:off x="8781946" y="2280346"/>
            <a:ext cx="2682320" cy="2682321"/>
          </a:xfrm>
          <a:prstGeom prst="arc">
            <a:avLst>
              <a:gd name="adj1" fmla="val 10766207"/>
              <a:gd name="adj2" fmla="val 0"/>
            </a:avLst>
          </a:prstGeom>
          <a:ln w="88900" cap="rnd">
            <a:solidFill>
              <a:srgbClr val="B3C9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45" name="1"/>
          <p:cNvSpPr txBox="1">
            <a:spLocks noChangeArrowheads="1"/>
          </p:cNvSpPr>
          <p:nvPr/>
        </p:nvSpPr>
        <p:spPr bwMode="auto">
          <a:xfrm>
            <a:off x="1301115" y="2903855"/>
            <a:ext cx="1535430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修复了以前固定</a:t>
            </a:r>
            <a:r>
              <a:rPr kumimoji="0" lang="en-US" altLang="zh-CN" sz="20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5*5</a:t>
            </a:r>
            <a:r>
              <a:rPr kumimoji="0" lang="zh-CN" altLang="en-US" sz="20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的</a:t>
            </a:r>
            <a:r>
              <a:rPr kumimoji="0" lang="en-US" altLang="zh-CN" sz="20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bug</a:t>
            </a:r>
            <a:endParaRPr kumimoji="0" lang="en-US" altLang="zh-CN" sz="200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47" name="1"/>
          <p:cNvSpPr txBox="1">
            <a:spLocks noChangeArrowheads="1"/>
          </p:cNvSpPr>
          <p:nvPr/>
        </p:nvSpPr>
        <p:spPr bwMode="auto">
          <a:xfrm>
            <a:off x="1301115" y="3776345"/>
            <a:ext cx="143700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自定义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地图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49" name="1"/>
          <p:cNvSpPr txBox="1">
            <a:spLocks noChangeArrowheads="1"/>
          </p:cNvSpPr>
          <p:nvPr/>
        </p:nvSpPr>
        <p:spPr bwMode="auto">
          <a:xfrm>
            <a:off x="6567170" y="2903855"/>
            <a:ext cx="1744345" cy="117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state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改成了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(x,y)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元组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pPr lvl="0" algn="ctr">
              <a:spcBef>
                <a:spcPct val="20000"/>
              </a:spcBef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以前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v4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是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(0~24)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的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编号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51" name="1"/>
          <p:cNvSpPr txBox="1">
            <a:spLocks noChangeArrowheads="1"/>
          </p:cNvSpPr>
          <p:nvPr/>
        </p:nvSpPr>
        <p:spPr bwMode="auto">
          <a:xfrm>
            <a:off x="9188450" y="2897505"/>
            <a:ext cx="1895475" cy="959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gym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环境保持高度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相似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5" name="1"/>
          <p:cNvSpPr txBox="1">
            <a:spLocks noChangeArrowheads="1"/>
          </p:cNvSpPr>
          <p:nvPr/>
        </p:nvSpPr>
        <p:spPr bwMode="auto">
          <a:xfrm>
            <a:off x="4034790" y="2903855"/>
            <a:ext cx="1437005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个动作（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上下左右）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7" name="1"/>
          <p:cNvSpPr txBox="1">
            <a:spLocks noChangeArrowheads="1"/>
          </p:cNvSpPr>
          <p:nvPr/>
        </p:nvSpPr>
        <p:spPr bwMode="auto">
          <a:xfrm>
            <a:off x="4034790" y="3856990"/>
            <a:ext cx="1551940" cy="676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5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个动作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pPr lvl="0" algn="ctr">
              <a:spcBef>
                <a:spcPct val="20000"/>
              </a:spcBef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（上下左右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停）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655" y="5458460"/>
            <a:ext cx="9172575" cy="561975"/>
          </a:xfrm>
          <a:prstGeom prst="rect">
            <a:avLst/>
          </a:prstGeom>
        </p:spPr>
      </p:pic>
      <p:cxnSp>
        <p:nvCxnSpPr>
          <p:cNvPr id="30" name="直接箭头连接符 29"/>
          <p:cNvCxnSpPr/>
          <p:nvPr/>
        </p:nvCxnSpPr>
        <p:spPr>
          <a:xfrm>
            <a:off x="4737100" y="4655820"/>
            <a:ext cx="0" cy="733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 b="60912"/>
          <a:stretch>
            <a:fillRect/>
          </a:stretch>
        </p:blipFill>
        <p:spPr>
          <a:xfrm rot="10800000" flipV="1">
            <a:off x="-2" y="0"/>
            <a:ext cx="2041304" cy="1193533"/>
          </a:xfrm>
          <a:prstGeom prst="rect">
            <a:avLst/>
          </a:prstGeom>
          <a:solidFill>
            <a:srgbClr val="DCE9E5"/>
          </a:solidFill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2" t="55158"/>
          <a:stretch>
            <a:fillRect/>
          </a:stretch>
        </p:blipFill>
        <p:spPr>
          <a:xfrm>
            <a:off x="10222029" y="4882878"/>
            <a:ext cx="1969970" cy="1975122"/>
          </a:xfrm>
          <a:prstGeom prst="rect">
            <a:avLst/>
          </a:prstGeom>
        </p:spPr>
      </p:pic>
      <p:sp>
        <p:nvSpPr>
          <p:cNvPr id="14" name="PA_文本框 2"/>
          <p:cNvSpPr txBox="1"/>
          <p:nvPr>
            <p:custDataLst>
              <p:tags r:id="rId3"/>
            </p:custDataLst>
          </p:nvPr>
        </p:nvSpPr>
        <p:spPr>
          <a:xfrm>
            <a:off x="802005" y="282575"/>
            <a:ext cx="8865235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各种工具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——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链式法则、前向传播、反向传播</a:t>
            </a:r>
            <a:endParaRPr lang="zh-CN" altLang="en-US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11" name="1"/>
          <p:cNvSpPr txBox="1">
            <a:spLocks noChangeArrowheads="1"/>
          </p:cNvSpPr>
          <p:nvPr/>
        </p:nvSpPr>
        <p:spPr bwMode="auto">
          <a:xfrm>
            <a:off x="1486194" y="3355565"/>
            <a:ext cx="2657853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just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尝试过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neu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6" name="Oval 60"/>
          <p:cNvSpPr/>
          <p:nvPr/>
        </p:nvSpPr>
        <p:spPr>
          <a:xfrm>
            <a:off x="726333" y="2278944"/>
            <a:ext cx="2685121" cy="2685124"/>
          </a:xfrm>
          <a:prstGeom prst="ellipse">
            <a:avLst/>
          </a:prstGeom>
          <a:noFill/>
          <a:ln w="88900">
            <a:solidFill>
              <a:srgbClr val="DEA18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5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17" name="Arc 64"/>
          <p:cNvSpPr/>
          <p:nvPr/>
        </p:nvSpPr>
        <p:spPr>
          <a:xfrm>
            <a:off x="727735" y="2280346"/>
            <a:ext cx="2682320" cy="2682321"/>
          </a:xfrm>
          <a:prstGeom prst="arc">
            <a:avLst>
              <a:gd name="adj1" fmla="val 10766207"/>
              <a:gd name="adj2" fmla="val 0"/>
            </a:avLst>
          </a:prstGeom>
          <a:ln w="88900" cap="rnd">
            <a:solidFill>
              <a:srgbClr val="B3C9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595" dirty="0">
              <a:solidFill>
                <a:schemeClr val="tx1">
                  <a:lumMod val="75000"/>
                  <a:lumOff val="25000"/>
                </a:schemeClr>
              </a:solidFill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46" name="1"/>
          <p:cNvSpPr txBox="1">
            <a:spLocks noChangeArrowheads="1"/>
          </p:cNvSpPr>
          <p:nvPr/>
        </p:nvSpPr>
        <p:spPr bwMode="auto">
          <a:xfrm>
            <a:off x="1177110" y="3300225"/>
            <a:ext cx="1825083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https://www.bilibili.com/video/BV1kB4y1R7AQ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sp>
        <p:nvSpPr>
          <p:cNvPr id="18" name="1"/>
          <p:cNvSpPr txBox="1">
            <a:spLocks noChangeArrowheads="1"/>
          </p:cNvSpPr>
          <p:nvPr/>
        </p:nvSpPr>
        <p:spPr bwMode="auto">
          <a:xfrm>
            <a:off x="1489355" y="2911744"/>
            <a:ext cx="118640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陶</a:t>
            </a:r>
            <a:r>
              <a:rPr kumimoji="0" lang="zh-CN" altLang="en-US" sz="20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卓</a:t>
            </a:r>
            <a:endParaRPr kumimoji="0" lang="zh-CN" altLang="en-US" sz="200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144010" y="2045970"/>
            <a:ext cx="6096000" cy="3138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一定得深刻理解什么是反向传播</a:t>
            </a:r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pPr algn="l"/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什么是梯度累计</a:t>
            </a:r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pPr algn="l"/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为什么要梯度</a:t>
            </a:r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清零</a:t>
            </a:r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pPr algn="l"/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pPr algn="l"/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建议一定要手推一下那个简单的反向传播</a:t>
            </a:r>
            <a:r>
              <a:rPr lang="en-US" altLang="zh-CN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demo</a:t>
            </a:r>
            <a:endParaRPr lang="en-US" altLang="zh-CN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pPr algn="l"/>
            <a:endParaRPr lang="en-US" altLang="zh-CN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pPr algn="l"/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以及一定要知道</a:t>
            </a:r>
            <a:r>
              <a:rPr lang="en-US" altLang="zh-CN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backward</a:t>
            </a:r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计算的是一整个网络的</a:t>
            </a:r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梯度</a:t>
            </a:r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pPr algn="l"/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每</a:t>
            </a:r>
            <a:r>
              <a:rPr lang="en-US" altLang="zh-CN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backward</a:t>
            </a:r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一次，就会累计一次</a:t>
            </a:r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梯度</a:t>
            </a:r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pPr algn="l"/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pPr algn="l"/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比方说</a:t>
            </a:r>
            <a:r>
              <a:rPr lang="en-US" altLang="zh-CN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backward 5</a:t>
            </a:r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次，那么梯度就会</a:t>
            </a:r>
            <a:r>
              <a:rPr lang="en-US" altLang="zh-CN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*5</a:t>
            </a:r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，当然不是简单的</a:t>
            </a:r>
            <a:r>
              <a:rPr lang="en-US" altLang="zh-CN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*5</a:t>
            </a:r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，但如果是同一个</a:t>
            </a:r>
            <a:r>
              <a:rPr lang="en-US" altLang="zh-CN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loss</a:t>
            </a:r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，</a:t>
            </a:r>
            <a:r>
              <a:rPr lang="en-US" altLang="zh-CN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backward 5</a:t>
            </a:r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次，那就是×</a:t>
            </a:r>
            <a:r>
              <a:rPr lang="en-US" altLang="zh-CN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5</a:t>
            </a:r>
            <a:r>
              <a:rPr lang="zh-CN" altLang="en-US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了</a:t>
            </a:r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 b="60912"/>
          <a:stretch>
            <a:fillRect/>
          </a:stretch>
        </p:blipFill>
        <p:spPr>
          <a:xfrm rot="10800000" flipV="1">
            <a:off x="-2" y="0"/>
            <a:ext cx="2041304" cy="1193533"/>
          </a:xfrm>
          <a:prstGeom prst="rect">
            <a:avLst/>
          </a:prstGeom>
          <a:solidFill>
            <a:srgbClr val="DCE9E5"/>
          </a:solidFill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2" t="55158"/>
          <a:stretch>
            <a:fillRect/>
          </a:stretch>
        </p:blipFill>
        <p:spPr>
          <a:xfrm>
            <a:off x="10222029" y="4882878"/>
            <a:ext cx="1969970" cy="1975122"/>
          </a:xfrm>
          <a:prstGeom prst="rect">
            <a:avLst/>
          </a:prstGeom>
        </p:spPr>
      </p:pic>
      <p:sp>
        <p:nvSpPr>
          <p:cNvPr id="14" name="PA_文本框 2"/>
          <p:cNvSpPr txBox="1"/>
          <p:nvPr>
            <p:custDataLst>
              <p:tags r:id="rId3"/>
            </p:custDataLst>
          </p:nvPr>
        </p:nvSpPr>
        <p:spPr>
          <a:xfrm>
            <a:off x="802005" y="282575"/>
            <a:ext cx="8865235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各种工具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——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模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型保</a:t>
            </a:r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存</a:t>
            </a:r>
            <a:endParaRPr lang="zh-CN" altLang="en-US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11" name="1"/>
          <p:cNvSpPr txBox="1">
            <a:spLocks noChangeArrowheads="1"/>
          </p:cNvSpPr>
          <p:nvPr/>
        </p:nvSpPr>
        <p:spPr bwMode="auto">
          <a:xfrm>
            <a:off x="1486194" y="3355565"/>
            <a:ext cx="2657853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just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尝试过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neu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880" y="1633855"/>
            <a:ext cx="7315200" cy="14859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880" y="4005580"/>
            <a:ext cx="3867150" cy="10477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561070" y="1482725"/>
            <a:ext cx="3250565" cy="25736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更建议这种，可以不用保存优化器的参数，因为一般不继续训练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了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如果要继续训练，需要把优化器的参数一起保存（图中未保存优化器的</a:t>
            </a:r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参数）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56480" y="4134485"/>
            <a:ext cx="2479675" cy="7486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这种不好</a:t>
            </a:r>
            <a:endParaRPr lang="zh-CN" altLang="en-US" sz="20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96" b="60912"/>
          <a:stretch>
            <a:fillRect/>
          </a:stretch>
        </p:blipFill>
        <p:spPr>
          <a:xfrm rot="10800000" flipV="1">
            <a:off x="-2" y="0"/>
            <a:ext cx="2041304" cy="1193533"/>
          </a:xfrm>
          <a:prstGeom prst="rect">
            <a:avLst/>
          </a:prstGeom>
          <a:solidFill>
            <a:srgbClr val="DCE9E5"/>
          </a:solidFill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2" t="55158"/>
          <a:stretch>
            <a:fillRect/>
          </a:stretch>
        </p:blipFill>
        <p:spPr>
          <a:xfrm>
            <a:off x="10222029" y="4882878"/>
            <a:ext cx="1969970" cy="1975122"/>
          </a:xfrm>
          <a:prstGeom prst="rect">
            <a:avLst/>
          </a:prstGeom>
        </p:spPr>
      </p:pic>
      <p:sp>
        <p:nvSpPr>
          <p:cNvPr id="14" name="PA_文本框 2"/>
          <p:cNvSpPr txBox="1"/>
          <p:nvPr>
            <p:custDataLst>
              <p:tags r:id="rId3"/>
            </p:custDataLst>
          </p:nvPr>
        </p:nvSpPr>
        <p:spPr>
          <a:xfrm>
            <a:off x="802005" y="282575"/>
            <a:ext cx="8865235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各种工具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——</a:t>
            </a:r>
            <a:r>
              <a:rPr lang="en-US" altLang="zh-CN" sz="3200" dirty="0">
                <a:solidFill>
                  <a:srgbClr val="DE9870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+mn-ea"/>
                <a:sym typeface="+mn-lt"/>
              </a:rPr>
              <a:t>draw.plot_policy()</a:t>
            </a:r>
            <a:endParaRPr lang="en-US" altLang="zh-CN" sz="3200" dirty="0">
              <a:solidFill>
                <a:srgbClr val="DE9870"/>
              </a:solidFill>
              <a:latin typeface="汉仪雅酷黑 65W" panose="020B0604020202020204" pitchFamily="34" charset="-122"/>
              <a:ea typeface="汉仪雅酷黑 65W" panose="020B0604020202020204" pitchFamily="34" charset="-122"/>
              <a:cs typeface="+mn-ea"/>
              <a:sym typeface="+mn-lt"/>
            </a:endParaRPr>
          </a:p>
        </p:txBody>
      </p:sp>
      <p:sp>
        <p:nvSpPr>
          <p:cNvPr id="11" name="1"/>
          <p:cNvSpPr txBox="1">
            <a:spLocks noChangeArrowheads="1"/>
          </p:cNvSpPr>
          <p:nvPr/>
        </p:nvSpPr>
        <p:spPr bwMode="auto">
          <a:xfrm>
            <a:off x="1486194" y="3355565"/>
            <a:ext cx="2657853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just" defTabSz="121602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尝试过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汉仪细等线简" panose="00020600040101010101" pitchFamily="49" charset="-122"/>
                <a:ea typeface="汉仪细等线简" panose="00020600040101010101" pitchFamily="49" charset="-122"/>
                <a:cs typeface="+mn-ea"/>
                <a:sym typeface="+mn-lt"/>
              </a:rPr>
              <a:t>neu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汉仪细等线简" panose="00020600040101010101" pitchFamily="49" charset="-122"/>
              <a:ea typeface="汉仪细等线简" panose="00020600040101010101" pitchFamily="49" charset="-122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2495" y="3631565"/>
            <a:ext cx="7827010" cy="24549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725" y="1069340"/>
            <a:ext cx="11258550" cy="2457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4.1.3"/>
</p:tagLst>
</file>

<file path=ppt/tags/tag10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ags/tag11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ags/tag12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ags/tag13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ags/tag14.xml><?xml version="1.0" encoding="utf-8"?>
<p:tagLst xmlns:p="http://schemas.openxmlformats.org/presentationml/2006/main">
  <p:tag name="PA" val="v4.1.3"/>
</p:tagLst>
</file>

<file path=ppt/tags/tag15.xml><?xml version="1.0" encoding="utf-8"?>
<p:tagLst xmlns:p="http://schemas.openxmlformats.org/presentationml/2006/main">
  <p:tag name="PA" val="v4.1.3"/>
</p:tagLst>
</file>

<file path=ppt/tags/tag16.xml><?xml version="1.0" encoding="utf-8"?>
<p:tagLst xmlns:p="http://schemas.openxmlformats.org/presentationml/2006/main">
  <p:tag name="PA" val="v4.1.3"/>
</p:tagLst>
</file>

<file path=ppt/tags/tag17.xml><?xml version="1.0" encoding="utf-8"?>
<p:tagLst xmlns:p="http://schemas.openxmlformats.org/presentationml/2006/main">
  <p:tag name="PA" val="v4.1.3"/>
</p:tagLst>
</file>

<file path=ppt/tags/tag18.xml><?xml version="1.0" encoding="utf-8"?>
<p:tagLst xmlns:p="http://schemas.openxmlformats.org/presentationml/2006/main">
  <p:tag name="PA" val="v4.1.3"/>
</p:tagLst>
</file>

<file path=ppt/tags/tag19.xml><?xml version="1.0" encoding="utf-8"?>
<p:tagLst xmlns:p="http://schemas.openxmlformats.org/presentationml/2006/main">
  <p:tag name="PA" val="v4.1.3"/>
</p:tagLst>
</file>

<file path=ppt/tags/tag2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ags/tag20.xml><?xml version="1.0" encoding="utf-8"?>
<p:tagLst xmlns:p="http://schemas.openxmlformats.org/presentationml/2006/main">
  <p:tag name="PA" val="v4.1.3"/>
</p:tagLst>
</file>

<file path=ppt/tags/tag21.xml><?xml version="1.0" encoding="utf-8"?>
<p:tagLst xmlns:p="http://schemas.openxmlformats.org/presentationml/2006/main">
  <p:tag name="PA" val="v4.1.3"/>
</p:tagLst>
</file>

<file path=ppt/tags/tag22.xml><?xml version="1.0" encoding="utf-8"?>
<p:tagLst xmlns:p="http://schemas.openxmlformats.org/presentationml/2006/main">
  <p:tag name="PA" val="v4.1.3"/>
</p:tagLst>
</file>

<file path=ppt/tags/tag23.xml><?xml version="1.0" encoding="utf-8"?>
<p:tagLst xmlns:p="http://schemas.openxmlformats.org/presentationml/2006/main">
  <p:tag name="PA" val="v4.1.3"/>
</p:tagLst>
</file>

<file path=ppt/tags/tag24.xml><?xml version="1.0" encoding="utf-8"?>
<p:tagLst xmlns:p="http://schemas.openxmlformats.org/presentationml/2006/main">
  <p:tag name="commondata" val="eyJjb3VudCI6MywiaGRpZCI6ImYxNDQ4MjZmYjQ4YWEzNWJlYTEwMzEzOTE2ODBjZjkwIiwidXNlckNvdW50IjoxfQ=="/>
</p:tagLst>
</file>

<file path=ppt/tags/tag3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ags/tag4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ags/tag5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ags/tag6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ags/tag7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ags/tag8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ags/tag9.xml><?xml version="1.0" encoding="utf-8"?>
<p:tagLst xmlns:p="http://schemas.openxmlformats.org/presentationml/2006/main">
  <p:tag name="KSO_WM_DIAGRAM_VIRTUALLY_FRAME" val="{&quot;height&quot;:404.1655118110236,&quot;left&quot;:346.65,&quot;top&quot;:80.44661417322834,&quot;width&quot;:536.3276377952756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汉仪细等线简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细等线简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细等线简"/>
        <a:ea typeface=""/>
        <a:cs typeface=""/>
        <a:font script="Jpan" typeface="游ゴシック"/>
        <a:font script="Hang" typeface="맑은 고딕"/>
        <a:font script="Hans" typeface="汉仪细等线简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细等线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细等线简"/>
        <a:ea typeface=""/>
        <a:cs typeface=""/>
        <a:font script="Jpan" typeface="ＭＳ Ｐゴシック"/>
        <a:font script="Hang" typeface="맑은 고딕"/>
        <a:font script="Hans" typeface="汉仪细等线简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2141</Words>
  <Application>WPS 演示</Application>
  <PresentationFormat>宽屏</PresentationFormat>
  <Paragraphs>170</Paragraphs>
  <Slides>13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宋体</vt:lpstr>
      <vt:lpstr>Wingdings</vt:lpstr>
      <vt:lpstr>汉仪细等线简</vt:lpstr>
      <vt:lpstr>汉仪铁线黑-65简</vt:lpstr>
      <vt:lpstr>汉仪雅酷黑 65W</vt:lpstr>
      <vt:lpstr>微软雅黑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LKK</dc:creator>
  <cp:lastModifiedBy>故欣客勒苑</cp:lastModifiedBy>
  <cp:revision>60</cp:revision>
  <dcterms:created xsi:type="dcterms:W3CDTF">2022-03-02T07:56:00Z</dcterms:created>
  <dcterms:modified xsi:type="dcterms:W3CDTF">2024-06-18T12:35:35Z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936130ED2967435497C853BAB4BF9278_11</vt:lpwstr>
  </property>
  <property fmtid="{D5CDD505-2E9C-101B-9397-08002B2CF9AE}" pid="3" name="KSOProductBuildVer">
    <vt:lpwstr>2052-12.1.0.16929</vt:lpwstr>
  </property>
  <property fmtid="{D5CDD505-2E9C-101B-9397-08002B2CF9AE}" pid="4" name="KSOTemplateUUID">
    <vt:lpwstr>v1.0_mb_bGAMCaLydiq7RO0rebvcVA==</vt:lpwstr>
  </property>
</Properties>
</file>

<file path=docProps/thumbnail.jpeg>
</file>